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5" r:id="rId5"/>
    <p:sldId id="320" r:id="rId6"/>
    <p:sldId id="321" r:id="rId7"/>
    <p:sldId id="322" r:id="rId8"/>
    <p:sldId id="323" r:id="rId9"/>
    <p:sldId id="324" r:id="rId10"/>
    <p:sldId id="326" r:id="rId11"/>
    <p:sldId id="325" r:id="rId12"/>
    <p:sldId id="332" r:id="rId13"/>
    <p:sldId id="327" r:id="rId14"/>
    <p:sldId id="328" r:id="rId15"/>
    <p:sldId id="329" r:id="rId16"/>
    <p:sldId id="330" r:id="rId17"/>
    <p:sldId id="331" r:id="rId18"/>
    <p:sldId id="333" r:id="rId19"/>
    <p:sldId id="334" r:id="rId20"/>
    <p:sldId id="335" r:id="rId21"/>
    <p:sldId id="336" r:id="rId22"/>
    <p:sldId id="338" r:id="rId23"/>
    <p:sldId id="339" r:id="rId24"/>
    <p:sldId id="337" r:id="rId25"/>
  </p:sldIdLst>
  <p:sldSz cx="12188825" cy="6858000"/>
  <p:notesSz cx="6858000" cy="9144000"/>
  <p:embeddedFontLst>
    <p:embeddedFont>
      <p:font typeface="malgun gothic" panose="020B0503020000020004" pitchFamily="50" charset="-127"/>
      <p:regular r:id="rId28"/>
      <p:bold r:id="rId29"/>
    </p:embeddedFont>
    <p:embeddedFont>
      <p:font typeface="KoPub돋움체 Bold" panose="00000800000000000000" pitchFamily="2" charset="-127"/>
      <p:bold r:id="rId30"/>
    </p:embeddedFont>
    <p:embeddedFont>
      <p:font typeface="KoPub돋움체 Light" panose="00000300000000000000" pitchFamily="2" charset="-127"/>
      <p:regular r:id="rId31"/>
    </p:embeddedFont>
    <p:embeddedFont>
      <p:font typeface="KoPub돋움체 Medium" panose="00000600000000000000" pitchFamily="2" charset="-127"/>
      <p:regular r:id="rId32"/>
    </p:embeddedFont>
    <p:embeddedFont>
      <p:font typeface="News Gothic MT" panose="020B0504020203020204" pitchFamily="34" charset="0"/>
      <p:regular r:id="rId33"/>
      <p:bold r:id="rId34"/>
      <p:italic r:id="rId35"/>
    </p:embeddedFont>
  </p:embeddedFontLst>
  <p:custDataLst>
    <p:tags r:id="rId36"/>
  </p:custData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624" autoAdjust="0"/>
  </p:normalViewPr>
  <p:slideViewPr>
    <p:cSldViewPr showGuides="1">
      <p:cViewPr varScale="1">
        <p:scale>
          <a:sx n="107" d="100"/>
          <a:sy n="107" d="100"/>
        </p:scale>
        <p:origin x="672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BB05FF44-DF9A-4A13-BC46-2F847A20FBA3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2023-08-11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67652D9-5E98-496C-9A79-7FBE3C3A89CE}" type="datetime1">
              <a:rPr lang="ko-KR" altLang="en-US" smtClean="0"/>
              <a:pPr/>
              <a:t>2023-08-11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93199CD-3E1B-4AE6-990F-76F925F5EA9F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KoPub돋움체 Medium" panose="00000600000000000000" pitchFamily="2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KoPub돋움체 Medium" panose="00000600000000000000" pitchFamily="2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KoPub돋움체 Medium" panose="00000600000000000000" pitchFamily="2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KoPub돋움체 Medium" panose="00000600000000000000" pitchFamily="2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83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5936F8-D732-4CA9-A195-0F7E4402A271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440CEC4-2079-4342-9FB4-38F94B43D9F7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072" y="381000"/>
            <a:ext cx="11254684" cy="45719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8181" y="1196752"/>
            <a:ext cx="11242856" cy="4823049"/>
          </a:xfrm>
        </p:spPr>
        <p:txBody>
          <a:bodyPr rtlCol="0">
            <a:normAutofit/>
          </a:bodyPr>
          <a:lstStyle>
            <a:lvl1pPr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D372F4-263D-4549-A092-CD217EE84739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67071" y="6400800"/>
            <a:ext cx="7608541" cy="27622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28211" y="6400800"/>
            <a:ext cx="1882826" cy="27622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B497B19-DD2F-425A-B6F9-C0B700152A82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5335769-0B5E-4443-A5EB-BFEB814A5FE5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807E50E-32E1-48DC-9DB7-49343F157C40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661C93-71E7-498F-8C5B-8A04DB1A67AA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4B122EF-F8A8-4CE7-A48A-6857B27EFCA2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08A834F-9791-4E07-9F20-2CBF85D0A2E0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C141E1-7AE3-4D2C-BDAC-FBDDD00BE47E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681BD2D-F99F-4418-86C3-76D46629DB5E}" type="datetime1">
              <a:rPr lang="ko-KR" altLang="en-US" smtClean="0"/>
              <a:t>2023-08-11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3838" indent="-223838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463550" indent="-231775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682625" indent="-219075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857250" indent="-174625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030288" indent="-173038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207008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hl@gaia3d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6866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dhl@gaia3d.com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etC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array.dev/en/stable/user-guide/data-structures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ecmwf.in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opernicus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marine.copernicus.eu/product/MULTIOBS_GLO_PHY_TSUV_3D_MYNRT_015_012/service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ta.kma.go.kr/data/rmt/rmtList.do?code=340&amp;pgmNo=6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RI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hyperlink" Target="https://psl.noaa.gov/data/gridded/data.cob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psl.noaa.gov/data/gridded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213" y="1191525"/>
            <a:ext cx="9061646" cy="289560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6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How to convert </a:t>
            </a:r>
            <a:r>
              <a:rPr lang="en-US" altLang="ko-KR" sz="6000" dirty="0" err="1">
                <a:solidFill>
                  <a:schemeClr val="accent4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NetCDF</a:t>
            </a:r>
            <a:r>
              <a:rPr lang="en-US" altLang="ko-KR" sz="6000" dirty="0">
                <a:solidFill>
                  <a:schemeClr val="accent4"/>
                </a:solidFill>
              </a:rPr>
              <a:t> </a:t>
            </a:r>
            <a:br>
              <a:rPr lang="en-US" altLang="ko-KR" sz="6000" dirty="0"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sz="6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to Points/ Polygons</a:t>
            </a:r>
            <a:endParaRPr lang="ko-KR" altLang="en-US" sz="6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부제 3"/>
          <p:cNvSpPr>
            <a:spLocks noGrp="1"/>
          </p:cNvSpPr>
          <p:nvPr>
            <p:ph type="subTitle" idx="1"/>
          </p:nvPr>
        </p:nvSpPr>
        <p:spPr>
          <a:xfrm>
            <a:off x="1068489" y="4221088"/>
            <a:ext cx="8229600" cy="572616"/>
          </a:xfrm>
        </p:spPr>
        <p:txBody>
          <a:bodyPr rtlCol="0"/>
          <a:lstStyle/>
          <a:p>
            <a:pPr rtl="0"/>
            <a:r>
              <a:rPr lang="en-US" altLang="ko-KR" cap="none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What is </a:t>
            </a:r>
            <a:r>
              <a:rPr lang="en-US" altLang="ko-KR" cap="none" dirty="0" err="1"/>
              <a:t>NetCDF</a:t>
            </a:r>
            <a:r>
              <a:rPr lang="en-US" altLang="ko-KR" cap="none" dirty="0"/>
              <a:t>?</a:t>
            </a:r>
            <a:endParaRPr lang="ko-KR" altLang="en-US" cap="none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2E2E2-3E3B-2238-E762-C3963D59E0D1}"/>
              </a:ext>
            </a:extLst>
          </p:cNvPr>
          <p:cNvSpPr txBox="1"/>
          <p:nvPr/>
        </p:nvSpPr>
        <p:spPr>
          <a:xfrm>
            <a:off x="1065213" y="5696634"/>
            <a:ext cx="2752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Dong-Hoon, Lee (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이동훈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rgbClr val="FFFFFF"/>
                </a:solidFill>
                <a:latin typeface="KoPub돋움체 Medium" panose="00000600000000000000" pitchFamily="2" charset="-127"/>
                <a:hlinkClick r:id="rId3"/>
              </a:rPr>
              <a:t>dhl@gaia3d.com</a:t>
            </a:r>
            <a:r>
              <a:rPr lang="en-US" altLang="ko-KR" dirty="0">
                <a:solidFill>
                  <a:srgbClr val="FFFFFF"/>
                </a:solidFill>
                <a:latin typeface="KoPub돋움체 Medium" panose="00000600000000000000" pitchFamily="2" charset="-127"/>
              </a:rPr>
              <a:t>  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87E53-2AAC-EDA7-FBC6-0EAD004F0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Loading </a:t>
            </a:r>
            <a:r>
              <a:rPr lang="en-US" altLang="ko-KR" dirty="0" err="1"/>
              <a:t>NetCDF</a:t>
            </a:r>
            <a:r>
              <a:rPr lang="en-US" altLang="ko-KR" dirty="0"/>
              <a:t> by using </a:t>
            </a:r>
            <a:r>
              <a:rPr lang="en-US" altLang="ko-KR" dirty="0" err="1"/>
              <a:t>Xarray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67EC3-E9B2-FC48-41F6-156C8556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459" y="1196753"/>
            <a:ext cx="5184577" cy="452636"/>
          </a:xfrm>
        </p:spPr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xarray</a:t>
            </a:r>
            <a:r>
              <a:rPr lang="en-US" altLang="ko-KR" dirty="0"/>
              <a:t> package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18D70-BC03-B88E-A599-A2AA3681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F97AC0-F1A9-D362-C148-03F7C677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2" y="1042222"/>
            <a:ext cx="5868219" cy="5496692"/>
          </a:xfrm>
          <a:prstGeom prst="rect">
            <a:avLst/>
          </a:prstGeom>
        </p:spPr>
      </p:pic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C2359946-8C57-FB2B-B301-3999D08CAA2B}"/>
              </a:ext>
            </a:extLst>
          </p:cNvPr>
          <p:cNvSpPr/>
          <p:nvPr/>
        </p:nvSpPr>
        <p:spPr>
          <a:xfrm>
            <a:off x="6670476" y="2924944"/>
            <a:ext cx="144016" cy="9361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CD592163-1EE9-35DF-0748-A453AA567C78}"/>
              </a:ext>
            </a:extLst>
          </p:cNvPr>
          <p:cNvSpPr/>
          <p:nvPr/>
        </p:nvSpPr>
        <p:spPr>
          <a:xfrm>
            <a:off x="6670476" y="4004320"/>
            <a:ext cx="144016" cy="2887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911FC3EA-454B-80DC-3BA7-BD6B6E8FF3DD}"/>
              </a:ext>
            </a:extLst>
          </p:cNvPr>
          <p:cNvSpPr/>
          <p:nvPr/>
        </p:nvSpPr>
        <p:spPr>
          <a:xfrm>
            <a:off x="6670476" y="4581128"/>
            <a:ext cx="144016" cy="18196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A5BD9-7464-F0D0-B64E-9A20921146F5}"/>
              </a:ext>
            </a:extLst>
          </p:cNvPr>
          <p:cNvSpPr txBox="1"/>
          <p:nvPr/>
        </p:nvSpPr>
        <p:spPr>
          <a:xfrm>
            <a:off x="6848354" y="320914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Dimension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3140-7C59-1A51-B7C0-40AAE74B2BA2}"/>
              </a:ext>
            </a:extLst>
          </p:cNvPr>
          <p:cNvSpPr txBox="1"/>
          <p:nvPr/>
        </p:nvSpPr>
        <p:spPr>
          <a:xfrm>
            <a:off x="6848354" y="3964042"/>
            <a:ext cx="403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Variables – Sea Surface Temperature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849AA-A438-893B-B2EF-F6B09C82E003}"/>
              </a:ext>
            </a:extLst>
          </p:cNvPr>
          <p:cNvSpPr txBox="1"/>
          <p:nvPr/>
        </p:nvSpPr>
        <p:spPr>
          <a:xfrm>
            <a:off x="6814492" y="5306298"/>
            <a:ext cx="115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Metadata</a:t>
            </a:r>
            <a:endParaRPr lang="ko-KR" altLang="en-US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E72E1036-7D11-BE69-BDC6-7385876DD729}"/>
              </a:ext>
            </a:extLst>
          </p:cNvPr>
          <p:cNvSpPr/>
          <p:nvPr/>
        </p:nvSpPr>
        <p:spPr>
          <a:xfrm>
            <a:off x="8351005" y="2938954"/>
            <a:ext cx="3240360" cy="680545"/>
          </a:xfrm>
          <a:prstGeom prst="wedgeRectCallout">
            <a:avLst>
              <a:gd name="adj1" fmla="val -55969"/>
              <a:gd name="adj2" fmla="val 216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Z(Depth/Height) Dimension also can be added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38FFCD6-28C0-559C-DC12-A5F9FAD09BEE}"/>
              </a:ext>
            </a:extLst>
          </p:cNvPr>
          <p:cNvSpPr txBox="1">
            <a:spLocks/>
          </p:cNvSpPr>
          <p:nvPr/>
        </p:nvSpPr>
        <p:spPr>
          <a:xfrm>
            <a:off x="6526459" y="1927870"/>
            <a:ext cx="5184577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63550" indent="-231775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682625" indent="-219075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857250" indent="-174625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030288" indent="-17303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207008" indent="-173736" algn="l" defTabSz="914400" rtl="0" eaLnBrk="1" latinLnBrk="1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1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1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1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loading data &amp; View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B8E571-73B3-B043-8AB6-69C1DCF8104C}"/>
              </a:ext>
            </a:extLst>
          </p:cNvPr>
          <p:cNvSpPr/>
          <p:nvPr/>
        </p:nvSpPr>
        <p:spPr>
          <a:xfrm>
            <a:off x="693812" y="1844824"/>
            <a:ext cx="2952328" cy="43204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50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699B4B9-D96F-6622-5FF3-61FC3923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06" y="1119682"/>
            <a:ext cx="6972904" cy="52811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739E91-9151-54FA-B11B-CBD7D7D9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Extract data by temporal ranges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BC983-2521-1892-8EB1-99098746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61C2E83-D073-8A58-AF3E-2B534F1D56BD}"/>
              </a:ext>
            </a:extLst>
          </p:cNvPr>
          <p:cNvSpPr/>
          <p:nvPr/>
        </p:nvSpPr>
        <p:spPr>
          <a:xfrm>
            <a:off x="3502124" y="5013176"/>
            <a:ext cx="3096344" cy="30751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E1ABF54-FCEC-44BE-DBEC-0BFDEA23F5B5}"/>
              </a:ext>
            </a:extLst>
          </p:cNvPr>
          <p:cNvSpPr/>
          <p:nvPr/>
        </p:nvSpPr>
        <p:spPr>
          <a:xfrm>
            <a:off x="1452585" y="2889585"/>
            <a:ext cx="3744416" cy="40270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BA62A99B-235B-0193-8DDD-EA04E3D32301}"/>
              </a:ext>
            </a:extLst>
          </p:cNvPr>
          <p:cNvSpPr/>
          <p:nvPr/>
        </p:nvSpPr>
        <p:spPr>
          <a:xfrm>
            <a:off x="5959215" y="2706694"/>
            <a:ext cx="4932548" cy="608537"/>
          </a:xfrm>
          <a:prstGeom prst="wedgeRectCallout">
            <a:avLst>
              <a:gd name="adj1" fmla="val -55969"/>
              <a:gd name="adj2" fmla="val 216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latinLnBrk="0"/>
            <a:r>
              <a:rPr lang="en-US" altLang="ko-KR" sz="1800" dirty="0" err="1">
                <a:solidFill>
                  <a:schemeClr val="lt1"/>
                </a:solidFill>
                <a:latin typeface="+mn-lt"/>
                <a:ea typeface="+mn-ea"/>
              </a:rPr>
              <a:t>dataset.</a:t>
            </a:r>
            <a:r>
              <a:rPr lang="en-US" altLang="ko-KR" sz="1800" dirty="0" err="1">
                <a:solidFill>
                  <a:schemeClr val="bg1"/>
                </a:solidFill>
                <a:latin typeface="+mn-lt"/>
                <a:ea typeface="+mn-ea"/>
              </a:rPr>
              <a:t>sel</a:t>
            </a:r>
            <a:r>
              <a:rPr lang="en-US" altLang="ko-KR" sz="1800" dirty="0">
                <a:solidFill>
                  <a:schemeClr val="lt1"/>
                </a:solidFill>
                <a:latin typeface="+mn-lt"/>
                <a:ea typeface="+mn-ea"/>
              </a:rPr>
              <a:t>(time index=</a:t>
            </a:r>
            <a:r>
              <a:rPr lang="en-US" altLang="ko-KR" sz="1800" dirty="0">
                <a:solidFill>
                  <a:schemeClr val="bg1"/>
                </a:solidFill>
                <a:latin typeface="+mn-lt"/>
                <a:ea typeface="+mn-ea"/>
              </a:rPr>
              <a:t>slice</a:t>
            </a:r>
            <a:r>
              <a:rPr lang="en-US" altLang="ko-KR" sz="1800" dirty="0">
                <a:solidFill>
                  <a:schemeClr val="lt1"/>
                </a:solidFill>
                <a:latin typeface="+mn-lt"/>
                <a:ea typeface="+mn-ea"/>
              </a:rPr>
              <a:t>(start, end)) </a:t>
            </a:r>
            <a:endParaRPr lang="ko-KR" alt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662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F51DA65-ACBF-15F3-82B9-DA938967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48" y="956960"/>
            <a:ext cx="7003387" cy="54259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739E91-9151-54FA-B11B-CBD7D7D9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Extract data by spatial ranges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BC983-2521-1892-8EB1-99098746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50CDEB1-0E05-8294-FAA5-D19D1FC6A804}"/>
              </a:ext>
            </a:extLst>
          </p:cNvPr>
          <p:cNvSpPr/>
          <p:nvPr/>
        </p:nvSpPr>
        <p:spPr>
          <a:xfrm>
            <a:off x="2185832" y="2770508"/>
            <a:ext cx="3980588" cy="39735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DC3688E5-629A-A309-CE1F-E20186F946A7}"/>
              </a:ext>
            </a:extLst>
          </p:cNvPr>
          <p:cNvSpPr/>
          <p:nvPr/>
        </p:nvSpPr>
        <p:spPr>
          <a:xfrm>
            <a:off x="6667548" y="2559326"/>
            <a:ext cx="4104456" cy="608537"/>
          </a:xfrm>
          <a:prstGeom prst="wedgeRectCallout">
            <a:avLst>
              <a:gd name="adj1" fmla="val -55969"/>
              <a:gd name="adj2" fmla="val 216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latinLnBrk="0"/>
            <a:r>
              <a:rPr lang="en-US" altLang="ko-KR" sz="1800" dirty="0" err="1">
                <a:solidFill>
                  <a:schemeClr val="lt1"/>
                </a:solidFill>
                <a:latin typeface="+mn-lt"/>
                <a:ea typeface="+mn-ea"/>
              </a:rPr>
              <a:t>dataset.</a:t>
            </a:r>
            <a:r>
              <a:rPr lang="en-US" altLang="ko-KR" sz="1800" dirty="0" err="1">
                <a:solidFill>
                  <a:schemeClr val="bg1"/>
                </a:solidFill>
                <a:latin typeface="+mn-lt"/>
                <a:ea typeface="+mn-ea"/>
              </a:rPr>
              <a:t>where</a:t>
            </a:r>
            <a:r>
              <a:rPr lang="en-US" altLang="ko-KR" sz="1800" dirty="0">
                <a:solidFill>
                  <a:schemeClr val="lt1"/>
                </a:solidFill>
                <a:latin typeface="+mn-lt"/>
                <a:ea typeface="+mn-ea"/>
              </a:rPr>
              <a:t>(coordinates range) </a:t>
            </a:r>
            <a:endParaRPr lang="ko-KR" alt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EA0A1C-4FAF-7465-999F-AD52F561BBC0}"/>
              </a:ext>
            </a:extLst>
          </p:cNvPr>
          <p:cNvSpPr/>
          <p:nvPr/>
        </p:nvSpPr>
        <p:spPr>
          <a:xfrm>
            <a:off x="4744654" y="4490371"/>
            <a:ext cx="2861461" cy="48207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2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11D12-A22A-B06F-506A-7B7DAC2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Plot the snapshot of dataset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E0CAE-DCF8-5EF1-95A3-324107B4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97DE84-C79B-92AC-A137-A85928B84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94" y="1108516"/>
            <a:ext cx="6541622" cy="54303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9AFD14-20DB-9E83-5AD8-456E4A211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40" y="2348880"/>
            <a:ext cx="4654253" cy="26575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81AB14-E50A-5C32-0854-6EFF653D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799" y="1700808"/>
            <a:ext cx="4726261" cy="5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6BD1394-0457-6CBD-A36C-E26E2DCB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34" y="1715865"/>
            <a:ext cx="5699349" cy="482304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4813123-2AA2-1BD5-B4B1-AF6E800C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Now, convert </a:t>
            </a:r>
            <a:r>
              <a:rPr lang="en-US" altLang="ko-KR" dirty="0" err="1"/>
              <a:t>NetCDF</a:t>
            </a:r>
            <a:r>
              <a:rPr lang="en-US" altLang="ko-KR" dirty="0"/>
              <a:t> into Pandas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2AFC9-5027-3E7A-1CB4-3B3CB5D02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using </a:t>
            </a:r>
            <a:r>
              <a:rPr lang="en-US" altLang="ko-KR" dirty="0" err="1">
                <a:solidFill>
                  <a:schemeClr val="tx2"/>
                </a:solidFill>
              </a:rPr>
              <a:t>Xarray</a:t>
            </a:r>
            <a:r>
              <a:rPr lang="en-US" altLang="ko-KR" dirty="0" err="1"/>
              <a:t>'s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chemeClr val="tx2"/>
                </a:solidFill>
              </a:rPr>
              <a:t>to_dataframe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2B71BF-394E-1D27-1794-66292F26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43D4956-694C-5F47-346E-0FD725B15EAA}"/>
              </a:ext>
            </a:extLst>
          </p:cNvPr>
          <p:cNvSpPr/>
          <p:nvPr/>
        </p:nvSpPr>
        <p:spPr>
          <a:xfrm>
            <a:off x="3484194" y="2186647"/>
            <a:ext cx="2952328" cy="21602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667E8-23C1-F60E-F198-D4D02826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Make Point </a:t>
            </a:r>
            <a:r>
              <a:rPr lang="en-US" altLang="ko-KR" dirty="0" err="1"/>
              <a:t>GeoDataFrame</a:t>
            </a:r>
            <a:r>
              <a:rPr lang="en-US" altLang="ko-KR" dirty="0"/>
              <a:t> from </a:t>
            </a:r>
            <a:r>
              <a:rPr lang="en-US" altLang="ko-KR" dirty="0" err="1"/>
              <a:t>lat</a:t>
            </a:r>
            <a:r>
              <a:rPr lang="en-US" altLang="ko-KR" dirty="0"/>
              <a:t>, </a:t>
            </a:r>
            <a:r>
              <a:rPr lang="en-US" altLang="ko-KR" dirty="0" err="1"/>
              <a:t>lon</a:t>
            </a:r>
            <a:r>
              <a:rPr lang="en-US" altLang="ko-KR" dirty="0"/>
              <a:t> coordinates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36B48E-3BD2-6975-A413-ED2347DE2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F2F295-62DE-7661-E5F5-97B8187B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7" y="1218991"/>
            <a:ext cx="7527987" cy="1942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F5A03C-647F-15A7-3CA7-7EDEEF37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56" y="3696899"/>
            <a:ext cx="5121084" cy="23395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EDBCEA-E12D-EB46-9CC7-70B6EB4D9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832" y="3696899"/>
            <a:ext cx="5234619" cy="187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0335-1618-9C3A-1C4D-B3B8F332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Make Map with Point (Time Animation) </a:t>
            </a:r>
            <a:endParaRPr lang="ko-KR" altLang="en-US" dirty="0"/>
          </a:p>
        </p:txBody>
      </p:sp>
      <p:pic>
        <p:nvPicPr>
          <p:cNvPr id="6" name="내용 개체 틀 5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B4339057-A008-154F-0385-B9281A64B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484784"/>
            <a:ext cx="5400600" cy="444432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6E0AF-D9C0-4F54-68AE-E9AE016D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16</a:t>
            </a:fld>
            <a:endParaRPr lang="ko-KR" altLang="en-US" noProof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D22B75-4A73-79D1-C715-5FD3E50C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484784"/>
            <a:ext cx="5976664" cy="371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2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81658-8680-2BF5-24CE-33030582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Make Polygon (Grid) Data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978A42F-63C8-22EC-EAB0-688438B8C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87" y="1411511"/>
            <a:ext cx="9254926" cy="439375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EC3E4-1BC8-57C8-7BE7-9846BAD9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A88029-8412-7F9B-1072-5B118B468609}"/>
              </a:ext>
            </a:extLst>
          </p:cNvPr>
          <p:cNvSpPr/>
          <p:nvPr/>
        </p:nvSpPr>
        <p:spPr>
          <a:xfrm>
            <a:off x="5230316" y="4365104"/>
            <a:ext cx="4176464" cy="28803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9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72221-61B3-DD58-4AEE-CFF449ED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Make Map with Polygon Grid</a:t>
            </a:r>
            <a:endParaRPr lang="ko-KR" altLang="en-US" dirty="0"/>
          </a:p>
        </p:txBody>
      </p:sp>
      <p:pic>
        <p:nvPicPr>
          <p:cNvPr id="6" name="내용 개체 틀 5" descr="텍스트, 도표, 스크린샷, 지도이(가) 표시된 사진&#10;&#10;자동 생성된 설명">
            <a:extLst>
              <a:ext uri="{FF2B5EF4-FFF2-40B4-BE49-F238E27FC236}">
                <a16:creationId xmlns:a16="http://schemas.microsoft.com/office/drawing/2014/main" id="{0543DEE4-3EA7-7CF9-521C-C2A5149EA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921" y="1196975"/>
            <a:ext cx="5741458" cy="48228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FF250-4326-C13B-718A-6043CA08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885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CC07-597C-0628-42B8-5CD8C4F1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Save GIS File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38213-ED0A-954E-D192-019EAD04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Using </a:t>
            </a:r>
            <a:r>
              <a:rPr lang="en-US" altLang="ko-KR" dirty="0" err="1"/>
              <a:t>GeoPandas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9C643-B7CA-267F-6FEC-E67D9C2A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19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4ACA95-BB1B-E50F-5823-04089A8D9D25}"/>
              </a:ext>
            </a:extLst>
          </p:cNvPr>
          <p:cNvGrpSpPr/>
          <p:nvPr/>
        </p:nvGrpSpPr>
        <p:grpSpPr>
          <a:xfrm>
            <a:off x="2093165" y="1988840"/>
            <a:ext cx="7992887" cy="2880320"/>
            <a:chOff x="1125860" y="1628800"/>
            <a:chExt cx="6394312" cy="230425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A466C2-9AC5-74F7-2637-1CDB8094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5860" y="1628800"/>
              <a:ext cx="6394312" cy="129614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7D4785-5B41-247F-38F0-D72DD165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7868" y="3276947"/>
              <a:ext cx="2351058" cy="65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6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하늘, 별자리, 야외, 은하수이(가) 표시된 사진&#10;&#10;자동 생성된 설명">
            <a:extLst>
              <a:ext uri="{FF2B5EF4-FFF2-40B4-BE49-F238E27FC236}">
                <a16:creationId xmlns:a16="http://schemas.microsoft.com/office/drawing/2014/main" id="{2FCAAE26-E949-6877-FB56-53E8546F1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433A632A-67D3-2754-2B12-228329FD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8356" y="5877272"/>
            <a:ext cx="13897544" cy="7272808"/>
          </a:xfrm>
        </p:spPr>
        <p:txBody>
          <a:bodyPr anchor="t">
            <a:noAutofit/>
            <a:scene3d>
              <a:camera prst="perspectiveRelaxedModerately" fov="4800000">
                <a:rot lat="19200000" lon="0" rev="0"/>
              </a:camera>
              <a:lightRig rig="threePt" dir="t"/>
            </a:scene3d>
          </a:bodyPr>
          <a:lstStyle/>
          <a:p>
            <a:pPr algn="just"/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For Someone who unfamiliar with multidimensional </a:t>
            </a:r>
            <a:r>
              <a:rPr lang="en-US" altLang="ko-KR" sz="6000" dirty="0" err="1">
                <a:solidFill>
                  <a:srgbClr val="FABE00"/>
                </a:solidFill>
                <a:latin typeface="News Gothic MT" panose="020F0502020204030204" pitchFamily="34" charset="0"/>
              </a:rPr>
              <a:t>spatio</a:t>
            </a: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-temporal data like </a:t>
            </a:r>
            <a:r>
              <a:rPr lang="en-US" altLang="ko-KR" sz="6000" dirty="0" err="1">
                <a:solidFill>
                  <a:srgbClr val="FABE00"/>
                </a:solidFill>
                <a:latin typeface="News Gothic MT" panose="020F0502020204030204" pitchFamily="34" charset="0"/>
              </a:rPr>
              <a:t>netcdf</a:t>
            </a: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 or </a:t>
            </a:r>
            <a:r>
              <a:rPr lang="en-US" altLang="ko-KR" sz="6000" dirty="0" err="1">
                <a:solidFill>
                  <a:srgbClr val="FABE00"/>
                </a:solidFill>
                <a:latin typeface="News Gothic MT" panose="020F0502020204030204" pitchFamily="34" charset="0"/>
              </a:rPr>
              <a:t>grib</a:t>
            </a: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, </a:t>
            </a:r>
            <a:b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</a:b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I'd like to share how to convert them to points or grid polygons using Python's </a:t>
            </a:r>
            <a:r>
              <a:rPr lang="en-US" altLang="ko-KR" sz="6000" dirty="0" err="1">
                <a:solidFill>
                  <a:srgbClr val="FABE00"/>
                </a:solidFill>
                <a:latin typeface="News Gothic MT" panose="020F0502020204030204" pitchFamily="34" charset="0"/>
              </a:rPr>
              <a:t>xarray</a:t>
            </a: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 and </a:t>
            </a:r>
            <a:r>
              <a:rPr lang="en-US" altLang="ko-KR" sz="6000" dirty="0" err="1">
                <a:solidFill>
                  <a:srgbClr val="FABE00"/>
                </a:solidFill>
                <a:latin typeface="News Gothic MT" panose="020F0502020204030204" pitchFamily="34" charset="0"/>
              </a:rPr>
              <a:t>geopandas</a:t>
            </a:r>
            <a:r>
              <a:rPr lang="en-US" altLang="ko-KR" sz="6000" dirty="0">
                <a:solidFill>
                  <a:srgbClr val="FABE00"/>
                </a:solidFill>
                <a:latin typeface="News Gothic MT" panose="020F0502020204030204" pitchFamily="34" charset="0"/>
              </a:rPr>
              <a:t> packages</a:t>
            </a:r>
            <a:endParaRPr lang="ko-KR" altLang="en-US" sz="6000" dirty="0">
              <a:solidFill>
                <a:srgbClr val="FABE00"/>
              </a:solidFill>
              <a:latin typeface="News Gothic MT" panose="020F0502020204030204" pitchFamily="34" charset="0"/>
            </a:endParaRPr>
          </a:p>
        </p:txBody>
      </p:sp>
      <p:pic>
        <p:nvPicPr>
          <p:cNvPr id="12" name="그림 11" descr="하늘, 별자리, 야외, 은하수이(가) 표시된 사진&#10;&#10;자동 생성된 설명">
            <a:extLst>
              <a:ext uri="{FF2B5EF4-FFF2-40B4-BE49-F238E27FC236}">
                <a16:creationId xmlns:a16="http://schemas.microsoft.com/office/drawing/2014/main" id="{DEBFFD0C-3B46-8042-B3F5-E4B514F5D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65750"/>
          <a:stretch/>
        </p:blipFill>
        <p:spPr>
          <a:xfrm>
            <a:off x="0" y="0"/>
            <a:ext cx="12188824" cy="234888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752E83-59CB-BF8C-4885-C8C1ECA2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50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2824E-6 1.48148E-6 L 4.42824E-6 -1.54884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6C1B0-1FC7-06A8-03E1-69915F1C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Using </a:t>
            </a:r>
            <a:r>
              <a:rPr lang="en-US" altLang="ko-KR" dirty="0" err="1"/>
              <a:t>GeoPackage</a:t>
            </a:r>
            <a:r>
              <a:rPr lang="en-US" altLang="ko-KR" dirty="0"/>
              <a:t> in QGIS or ETC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C9409F-8FE9-FEE8-854E-3578B6B0C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521" y="1196975"/>
            <a:ext cx="9078258" cy="48228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4E3822-31B3-08D6-DE17-C271621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34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16B9D1E-DC65-E61B-424D-CFA446BA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D5FE683-B678-07ED-2D00-A4E959046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0" i="0" cap="none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Dong-Hoon, Lee (</a:t>
            </a:r>
            <a:r>
              <a:rPr lang="ko-KR" altLang="en-US" b="0" i="0" cap="none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이동훈</a:t>
            </a:r>
            <a:r>
              <a:rPr lang="en-US" altLang="ko-KR" b="0" i="0" cap="none" dirty="0">
                <a:solidFill>
                  <a:srgbClr val="FFFFFF"/>
                </a:solidFill>
                <a:effectLst/>
                <a:latin typeface="KoPub돋움체 Medium" panose="00000600000000000000" pitchFamily="2" charset="-127"/>
              </a:rPr>
              <a:t>)</a:t>
            </a:r>
          </a:p>
          <a:p>
            <a:r>
              <a:rPr lang="en-US" altLang="ko-KR" cap="none" dirty="0">
                <a:solidFill>
                  <a:srgbClr val="FFFFFF"/>
                </a:solidFill>
                <a:latin typeface="KoPub돋움체 Medium" panose="00000600000000000000" pitchFamily="2" charset="-127"/>
                <a:hlinkClick r:id="rId2"/>
              </a:rPr>
              <a:t>dhl@gaia3d.com</a:t>
            </a:r>
            <a:r>
              <a:rPr lang="en-US" altLang="ko-KR" cap="none" dirty="0">
                <a:solidFill>
                  <a:srgbClr val="FFFFFF"/>
                </a:solidFill>
                <a:latin typeface="KoPub돋움체 Medium" panose="00000600000000000000" pitchFamily="2" charset="-127"/>
              </a:rPr>
              <a:t>   </a:t>
            </a:r>
            <a:r>
              <a:rPr lang="en-US" altLang="ko-KR" cap="none" dirty="0"/>
              <a:t> </a:t>
            </a:r>
            <a:endParaRPr lang="ko-KR" altLang="en-US" cap="none" dirty="0"/>
          </a:p>
          <a:p>
            <a:endParaRPr lang="ko-KR" altLang="en-US" cap="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13271B-988D-A802-F5B4-52C5C499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21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2823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3C6838-207A-9AD7-BF66-BB678E55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What id </a:t>
            </a:r>
            <a:r>
              <a:rPr lang="en-US" altLang="ko-KR" dirty="0" err="1"/>
              <a:t>NetCDF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DD05872-1BB7-0F40-0038-3960F6A5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NetCDF</a:t>
            </a:r>
            <a:r>
              <a:rPr lang="en-US" altLang="ko-KR" dirty="0"/>
              <a:t> (Network Common Data Form) is a set of software libraries and self-describing, machine-independent data formats that support the creation, access, and sharing of array-oriented scientific data</a:t>
            </a:r>
          </a:p>
          <a:p>
            <a:r>
              <a:rPr lang="en-US" altLang="ko-KR" dirty="0"/>
              <a:t>It is commonly used in climatology, meteorology and oceanography applications (e.g., weather forecasting, climate change) and GIS applications.</a:t>
            </a:r>
          </a:p>
          <a:p>
            <a:r>
              <a:rPr lang="en-US" altLang="ko-KR" dirty="0">
                <a:hlinkClick r:id="rId2"/>
              </a:rPr>
              <a:t>https://en.wikipedia.org/wiki/NetCDF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9B93A-34AE-17A3-42B8-6C0B511A0ADE}"/>
              </a:ext>
            </a:extLst>
          </p:cNvPr>
          <p:cNvSpPr txBox="1"/>
          <p:nvPr/>
        </p:nvSpPr>
        <p:spPr>
          <a:xfrm>
            <a:off x="482588" y="4797152"/>
            <a:ext cx="110172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Climatology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&amp;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Oceanography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require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time-series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and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three-dimensional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measured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information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NetCDF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is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so </a:t>
            </a:r>
            <a:r>
              <a:rPr lang="ko-KR" alt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useful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C2338C5-561F-251B-14AE-E5555C80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22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A219C-0329-48A0-215F-F1E9C01AE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NetCDF</a:t>
            </a:r>
            <a:r>
              <a:rPr lang="en-US" altLang="ko-KR" dirty="0"/>
              <a:t> can store multidimensional </a:t>
            </a:r>
            <a:r>
              <a:rPr lang="en-US" altLang="ko-KR" dirty="0" err="1"/>
              <a:t>spatio</a:t>
            </a:r>
            <a:r>
              <a:rPr lang="en-US" altLang="ko-KR" dirty="0"/>
              <a:t>-temporal information </a:t>
            </a:r>
          </a:p>
          <a:p>
            <a:r>
              <a:rPr lang="en-US" altLang="ko-KR" dirty="0" err="1"/>
              <a:t>Xarray</a:t>
            </a:r>
            <a:r>
              <a:rPr lang="en-US" altLang="ko-KR" dirty="0"/>
              <a:t> is a Python package that can use multidimensional </a:t>
            </a:r>
            <a:r>
              <a:rPr lang="en-US" altLang="ko-KR" dirty="0" err="1"/>
              <a:t>spatio</a:t>
            </a:r>
            <a:r>
              <a:rPr lang="en-US" altLang="ko-KR" dirty="0"/>
              <a:t>-temporal data including </a:t>
            </a:r>
            <a:r>
              <a:rPr lang="en-US" altLang="ko-KR" dirty="0" err="1"/>
              <a:t>NetCDF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248DFE-A406-4526-A7B7-AEE24AF673A2}"/>
              </a:ext>
            </a:extLst>
          </p:cNvPr>
          <p:cNvSpPr/>
          <p:nvPr/>
        </p:nvSpPr>
        <p:spPr>
          <a:xfrm>
            <a:off x="468181" y="2564905"/>
            <a:ext cx="11252463" cy="30963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2EBCE7-F9AD-C762-E9A4-FDC5ED66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Multidimensional </a:t>
            </a:r>
            <a:r>
              <a:rPr lang="en-US" altLang="ko-KR" dirty="0" err="1"/>
              <a:t>spatio</a:t>
            </a:r>
            <a:r>
              <a:rPr lang="en-US" altLang="ko-KR" dirty="0"/>
              <a:t>-temporal data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0A0263-C3CC-A905-8FCC-BF73F95A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32" y="2708920"/>
            <a:ext cx="5483760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4FFFA-B1BB-E57D-A32C-A8274453EE4A}"/>
              </a:ext>
            </a:extLst>
          </p:cNvPr>
          <p:cNvSpPr txBox="1"/>
          <p:nvPr/>
        </p:nvSpPr>
        <p:spPr>
          <a:xfrm>
            <a:off x="458574" y="5661248"/>
            <a:ext cx="9289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https://docs.xarray.dev/en/stable/user-guide/data-structures.html</a:t>
            </a:r>
            <a:r>
              <a:rPr lang="ko-KR" altLang="en-US" sz="1200" dirty="0"/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FAC30C-A4F2-82BA-C7F2-F4D6BEC1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9523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7AB2C-D529-EE1D-9DFB-67804C1E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Where can you get that Data?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AFF0F-55CC-97CC-9762-EA0C5C4D4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ECMWF (</a:t>
            </a:r>
            <a:r>
              <a:rPr lang="en-US" altLang="ko-KR" dirty="0">
                <a:hlinkClick r:id="rId2"/>
              </a:rPr>
              <a:t>https://www.ecmwf.int/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ECMWF is the European Centre for Medium-Range Weather Forecasts </a:t>
            </a:r>
          </a:p>
        </p:txBody>
      </p:sp>
      <p:pic>
        <p:nvPicPr>
          <p:cNvPr id="2050" name="Picture 2" descr="2 m temperature and 30 m wind">
            <a:extLst>
              <a:ext uri="{FF2B5EF4-FFF2-40B4-BE49-F238E27FC236}">
                <a16:creationId xmlns:a16="http://schemas.microsoft.com/office/drawing/2014/main" id="{9D27AA42-6441-866F-A994-B1CFF9EB8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16" y="2276872"/>
            <a:ext cx="8551386" cy="427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714731-3FD9-2047-63F8-81506E13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3574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F942B-DD27-7945-1E42-A20F45A8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Copernicus (</a:t>
            </a:r>
            <a:r>
              <a:rPr lang="en-US" altLang="ko-KR" dirty="0">
                <a:hlinkClick r:id="rId2"/>
              </a:rPr>
              <a:t>https://www.copernicus.eu/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835C60-D507-85C7-DDB5-B0539EE68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21758" r="8164" b="20219"/>
          <a:stretch/>
        </p:blipFill>
        <p:spPr bwMode="auto">
          <a:xfrm>
            <a:off x="10054853" y="321567"/>
            <a:ext cx="165618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A9A9E5-F611-4276-BECE-AA81B4E32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72" y="1176046"/>
            <a:ext cx="3611116" cy="81540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77148-6CEE-0517-A6DB-A7DA2F5E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8B95D8-9B48-6F66-A2AD-45A46B82A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19" y="1201071"/>
            <a:ext cx="7510325" cy="4818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C8E124-EF77-533C-2F82-8667014A063F}"/>
              </a:ext>
            </a:extLst>
          </p:cNvPr>
          <p:cNvSpPr txBox="1"/>
          <p:nvPr/>
        </p:nvSpPr>
        <p:spPr>
          <a:xfrm>
            <a:off x="467072" y="5610373"/>
            <a:ext cx="35609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hlinkClick r:id="rId6"/>
              </a:rPr>
              <a:t>https://data.marine.copernicus.eu/product/MULTIOBS_GLO_PHY_TSUV_3D_MYNRT_015_012/services</a:t>
            </a:r>
            <a:r>
              <a:rPr lang="ko-KR" altLang="en-US" sz="1050" dirty="0"/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1675710-C144-8D35-43A4-9A9F123FB1A0}"/>
              </a:ext>
            </a:extLst>
          </p:cNvPr>
          <p:cNvSpPr/>
          <p:nvPr/>
        </p:nvSpPr>
        <p:spPr>
          <a:xfrm>
            <a:off x="5841039" y="3663071"/>
            <a:ext cx="5005901" cy="26102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0DF9A-5E44-46C2-699F-256B7943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LDAPS and ETC…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020D3-4D39-0846-F6C8-8F4B3BA7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https://data.kma.go.kr/data/rmt/rmtList.do?code=340&amp;pgmNo=65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A40F5-31DF-55BC-6350-41108054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FB3912-8406-F67D-47A4-23DBFE38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696451"/>
            <a:ext cx="6807806" cy="468190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A8E142-835F-6902-689D-73ECAB7ACA59}"/>
              </a:ext>
            </a:extLst>
          </p:cNvPr>
          <p:cNvSpPr/>
          <p:nvPr/>
        </p:nvSpPr>
        <p:spPr>
          <a:xfrm>
            <a:off x="4438229" y="4374069"/>
            <a:ext cx="1872208" cy="24275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FC404-269B-EF21-3D37-A4F47E0D86AC}"/>
              </a:ext>
            </a:extLst>
          </p:cNvPr>
          <p:cNvSpPr txBox="1"/>
          <p:nvPr/>
        </p:nvSpPr>
        <p:spPr>
          <a:xfrm>
            <a:off x="7579043" y="4064869"/>
            <a:ext cx="42618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GRIB (</a:t>
            </a:r>
            <a:r>
              <a:rPr lang="ko-KR" altLang="en-US" sz="1400" dirty="0" err="1"/>
              <a:t>GRIdded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Binary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General </a:t>
            </a:r>
            <a:r>
              <a:rPr lang="ko-KR" altLang="en-US" sz="1400" dirty="0" err="1"/>
              <a:t>Regularly-distributed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Information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Binary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form</a:t>
            </a:r>
            <a:r>
              <a:rPr lang="ko-KR" altLang="en-US" sz="1400" dirty="0"/>
              <a:t>[1])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concise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format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commonly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meteorology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store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historical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forecast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weather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standardized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the</a:t>
            </a:r>
            <a:r>
              <a:rPr lang="ko-KR" altLang="en-US" sz="1400" dirty="0"/>
              <a:t> World </a:t>
            </a:r>
            <a:r>
              <a:rPr lang="ko-KR" altLang="en-US" sz="1400" dirty="0" err="1"/>
              <a:t>Meteorological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Organization's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Commission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Basic</a:t>
            </a:r>
            <a:r>
              <a:rPr lang="ko-KR" altLang="en-US" sz="1400" dirty="0"/>
              <a:t> Systems, </a:t>
            </a:r>
            <a:r>
              <a:rPr lang="ko-KR" altLang="en-US" sz="1400" dirty="0" err="1"/>
              <a:t>known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under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number</a:t>
            </a:r>
            <a:r>
              <a:rPr lang="ko-KR" altLang="en-US" sz="1400" dirty="0"/>
              <a:t> GRIB FM 92-IX, </a:t>
            </a:r>
            <a:r>
              <a:rPr lang="ko-KR" altLang="en-US" sz="1400" dirty="0" err="1"/>
              <a:t>described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WMO </a:t>
            </a:r>
            <a:r>
              <a:rPr lang="ko-KR" altLang="en-US" sz="1400" dirty="0" err="1"/>
              <a:t>Manual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Codes</a:t>
            </a:r>
            <a:r>
              <a:rPr lang="ko-KR" altLang="en-US" sz="1400" dirty="0"/>
              <a:t> No.306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D3B0C-7815-DDFB-02FE-706D4B03095B}"/>
              </a:ext>
            </a:extLst>
          </p:cNvPr>
          <p:cNvSpPr txBox="1"/>
          <p:nvPr/>
        </p:nvSpPr>
        <p:spPr>
          <a:xfrm>
            <a:off x="7573626" y="6097614"/>
            <a:ext cx="3478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https://en.wikipedia.org/wiki/GRIB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585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6B4AD-1569-D378-B3EC-92C83B65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NOAA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DD0B2-281E-7FA0-DACE-950F6399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https://psl.noaa.gov/data/gridded/data.cobe.html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5C02E-71D3-B55C-AC6B-766E0261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2" y="261557"/>
            <a:ext cx="3505689" cy="58110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FE6F80D-40C7-2D6B-B60B-734C9720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C4C80-39C8-F3B7-7027-4FC6227ADB31}"/>
              </a:ext>
            </a:extLst>
          </p:cNvPr>
          <p:cNvSpPr txBox="1"/>
          <p:nvPr/>
        </p:nvSpPr>
        <p:spPr>
          <a:xfrm>
            <a:off x="5734372" y="478050"/>
            <a:ext cx="561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https://psl.noaa.gov/data/gridded/index.html</a:t>
            </a:r>
            <a:r>
              <a:rPr lang="ko-KR" altLang="en-US" dirty="0"/>
              <a:t>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C11BC8-5A97-097D-1E8A-E252EC29FC89}"/>
              </a:ext>
            </a:extLst>
          </p:cNvPr>
          <p:cNvGrpSpPr/>
          <p:nvPr/>
        </p:nvGrpSpPr>
        <p:grpSpPr>
          <a:xfrm>
            <a:off x="1773932" y="1707678"/>
            <a:ext cx="5551630" cy="4697570"/>
            <a:chOff x="2820972" y="1611750"/>
            <a:chExt cx="5826799" cy="493040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A580D6-34BE-0327-CC58-A115BE99C659}"/>
                </a:ext>
              </a:extLst>
            </p:cNvPr>
            <p:cNvSpPr/>
            <p:nvPr/>
          </p:nvSpPr>
          <p:spPr>
            <a:xfrm>
              <a:off x="2825734" y="5787290"/>
              <a:ext cx="5807456" cy="7548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C5400B1-520D-3659-DED7-313A674DF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0972" y="1611750"/>
              <a:ext cx="5826799" cy="41755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D5C9DC-A3C7-C1C4-A128-1B2F9F84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9198" y="5787290"/>
              <a:ext cx="5694065" cy="75486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661939-1E03-9A36-D146-7207D9A527A6}"/>
              </a:ext>
            </a:extLst>
          </p:cNvPr>
          <p:cNvSpPr/>
          <p:nvPr/>
        </p:nvSpPr>
        <p:spPr>
          <a:xfrm>
            <a:off x="4094996" y="5925368"/>
            <a:ext cx="382743" cy="2355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31EE415-DE4D-D06B-540A-D367BB041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739" y="5909905"/>
            <a:ext cx="2162477" cy="30484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2618DC3-54BB-3AFC-5FA4-3F8D7DBEF7E1}"/>
              </a:ext>
            </a:extLst>
          </p:cNvPr>
          <p:cNvCxnSpPr>
            <a:stCxn id="13" idx="3"/>
          </p:cNvCxnSpPr>
          <p:nvPr/>
        </p:nvCxnSpPr>
        <p:spPr>
          <a:xfrm>
            <a:off x="4477739" y="6043123"/>
            <a:ext cx="3600000" cy="19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6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86B98-69D6-58BE-425E-01DBA60B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Data Processing Environment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421C6-8A90-AA20-6622-C9282E82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63C975-019A-A144-0655-30295EDD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70" y="1172356"/>
            <a:ext cx="2615410" cy="484602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76D2CB-957D-752B-0816-310D31A6241D}"/>
              </a:ext>
            </a:extLst>
          </p:cNvPr>
          <p:cNvGrpSpPr/>
          <p:nvPr/>
        </p:nvGrpSpPr>
        <p:grpSpPr>
          <a:xfrm>
            <a:off x="758589" y="1205524"/>
            <a:ext cx="7424055" cy="4823049"/>
            <a:chOff x="568937" y="1877578"/>
            <a:chExt cx="6389571" cy="415099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0EA8EA6-890F-A9E0-369A-4BEE781890A0}"/>
                </a:ext>
              </a:extLst>
            </p:cNvPr>
            <p:cNvSpPr/>
            <p:nvPr/>
          </p:nvSpPr>
          <p:spPr>
            <a:xfrm>
              <a:off x="568937" y="3315154"/>
              <a:ext cx="6389571" cy="12670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9179B-FDCB-EE98-105B-C1C19B14E4A8}"/>
                </a:ext>
              </a:extLst>
            </p:cNvPr>
            <p:cNvSpPr/>
            <p:nvPr/>
          </p:nvSpPr>
          <p:spPr>
            <a:xfrm>
              <a:off x="568937" y="4752730"/>
              <a:ext cx="6389571" cy="12670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LaunchDarkly Visual Studio Code Extension | LaunchDarkly">
              <a:extLst>
                <a:ext uri="{FF2B5EF4-FFF2-40B4-BE49-F238E27FC236}">
                  <a16:creationId xmlns:a16="http://schemas.microsoft.com/office/drawing/2014/main" id="{C9FF475E-B90A-B4F4-1234-8C2EEFAD6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806" y="4761502"/>
              <a:ext cx="2534142" cy="126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The Zen of Python: A guide to Python's design principles | by Vishal Sharma  | Towards Data Science">
              <a:extLst>
                <a:ext uri="{FF2B5EF4-FFF2-40B4-BE49-F238E27FC236}">
                  <a16:creationId xmlns:a16="http://schemas.microsoft.com/office/drawing/2014/main" id="{C8E6AB98-C377-8AA7-DD18-546340A4A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3402679"/>
              <a:ext cx="2528020" cy="1097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Project Jupyter - Wikipedia">
              <a:extLst>
                <a:ext uri="{FF2B5EF4-FFF2-40B4-BE49-F238E27FC236}">
                  <a16:creationId xmlns:a16="http://schemas.microsoft.com/office/drawing/2014/main" id="{4C1E9EF8-4B17-EA29-1C68-706B2DC5E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04" y="3402679"/>
              <a:ext cx="943052" cy="1097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2A99110-78DF-A7CD-D53A-8CFB65BB2A53}"/>
                </a:ext>
              </a:extLst>
            </p:cNvPr>
            <p:cNvSpPr/>
            <p:nvPr/>
          </p:nvSpPr>
          <p:spPr>
            <a:xfrm>
              <a:off x="568937" y="1877578"/>
              <a:ext cx="6389571" cy="12670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8" name="Picture 14" descr="GitHub - pydata/xarray: N-D labeled arrays and datasets in Python">
              <a:extLst>
                <a:ext uri="{FF2B5EF4-FFF2-40B4-BE49-F238E27FC236}">
                  <a16:creationId xmlns:a16="http://schemas.microsoft.com/office/drawing/2014/main" id="{744CA215-92EB-2C30-7250-FE34AF4349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860" y="1979491"/>
              <a:ext cx="2154697" cy="1080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GeoPandas 0.13.2 — GeoPandas 0.13.2+0.gd5add48.dirty documentation">
              <a:extLst>
                <a:ext uri="{FF2B5EF4-FFF2-40B4-BE49-F238E27FC236}">
                  <a16:creationId xmlns:a16="http://schemas.microsoft.com/office/drawing/2014/main" id="{ED14DF34-7772-16E8-D80F-95E4BEDEE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124" y="2183777"/>
              <a:ext cx="3197720" cy="672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004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디지털 블루 터널 16x9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Kopub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8_TF02895261_TF02895261.potx" id="{CB703ADA-4020-4533-B4A6-C21C09E7A272}" vid="{1ECFAB70-D429-474F-8B69-CF255C8DA589}"/>
    </a:ext>
  </a:extLst>
</a:theme>
</file>

<file path=ppt/theme/theme2.xml><?xml version="1.0" encoding="utf-8"?>
<a:theme xmlns:a="http://schemas.openxmlformats.org/drawingml/2006/main" name="Office 테마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디지털 파란색 터널 프레젠테이션(와이드스크린)</Template>
  <TotalTime>596</TotalTime>
  <Words>533</Words>
  <Application>Microsoft Office PowerPoint</Application>
  <PresentationFormat>사용자 지정</PresentationFormat>
  <Paragraphs>72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Arial</vt:lpstr>
      <vt:lpstr>News Gothic MT</vt:lpstr>
      <vt:lpstr>KoPub돋움체 Light</vt:lpstr>
      <vt:lpstr>KoPub돋움체 Medium</vt:lpstr>
      <vt:lpstr>malgun gothic</vt:lpstr>
      <vt:lpstr>KoPub돋움체 Bold</vt:lpstr>
      <vt:lpstr>디지털 블루 터널 16x9</vt:lpstr>
      <vt:lpstr>How to convert NetCDF  to Points/ Polygons</vt:lpstr>
      <vt:lpstr>For Someone who unfamiliar with multidimensional spatio-temporal data like netcdf or grib,  I'd like to share how to convert them to points or grid polygons using Python's xarray and geopandas packages</vt:lpstr>
      <vt:lpstr>What id NetCDF? </vt:lpstr>
      <vt:lpstr>Multidimensional spatio-temporal data</vt:lpstr>
      <vt:lpstr>Where can you get that Data? </vt:lpstr>
      <vt:lpstr>Copernicus (https://www.copernicus.eu/)</vt:lpstr>
      <vt:lpstr>LDAPS and ETC…</vt:lpstr>
      <vt:lpstr>NOAA</vt:lpstr>
      <vt:lpstr>Data Processing Environment</vt:lpstr>
      <vt:lpstr>Loading NetCDF by using Xarray </vt:lpstr>
      <vt:lpstr>Extract data by temporal ranges</vt:lpstr>
      <vt:lpstr>Extract data by spatial ranges</vt:lpstr>
      <vt:lpstr>Plot the snapshot of dataset</vt:lpstr>
      <vt:lpstr>Now, convert NetCDF into Pandas DataFrame </vt:lpstr>
      <vt:lpstr>Make Point GeoDataFrame from lat, lon coordinates</vt:lpstr>
      <vt:lpstr>Make Map with Point (Time Animation) </vt:lpstr>
      <vt:lpstr>Make Polygon (Grid) Data</vt:lpstr>
      <vt:lpstr>Make Map with Polygon Grid</vt:lpstr>
      <vt:lpstr>Save GIS File</vt:lpstr>
      <vt:lpstr>Using GeoPackage in QGIS or ETC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convert netcdf/grib  to Points/ Polygons</dc:title>
  <dc:creator>이동훈(Tonghoon Lee)</dc:creator>
  <cp:lastModifiedBy>이동훈(Tonghoon Lee)</cp:lastModifiedBy>
  <cp:revision>6</cp:revision>
  <dcterms:created xsi:type="dcterms:W3CDTF">2023-08-11T00:30:15Z</dcterms:created>
  <dcterms:modified xsi:type="dcterms:W3CDTF">2023-08-11T14:49:48Z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